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6"/>
  </p:handoutMasterIdLst>
  <p:sldIdLst>
    <p:sldId id="256" r:id="rId2"/>
    <p:sldId id="283" r:id="rId3"/>
    <p:sldId id="282" r:id="rId4"/>
    <p:sldId id="28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0000"/>
    <a:srgbClr val="5B2500"/>
    <a:srgbClr val="95743E"/>
    <a:srgbClr val="6B1F00"/>
    <a:srgbClr val="6F0000"/>
    <a:srgbClr val="9B8054"/>
    <a:srgbClr val="D2C594"/>
    <a:srgbClr val="D2BB8D"/>
    <a:srgbClr val="B5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1" autoAdjust="0"/>
    <p:restoredTop sz="97246" autoAdjust="0"/>
  </p:normalViewPr>
  <p:slideViewPr>
    <p:cSldViewPr snapToGrid="0" snapToObjects="1" showGuides="1">
      <p:cViewPr>
        <p:scale>
          <a:sx n="110" d="100"/>
          <a:sy n="110" d="100"/>
        </p:scale>
        <p:origin x="-1692" y="-168"/>
      </p:cViewPr>
      <p:guideLst>
        <p:guide orient="horz" pos="2984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DFF9F-3E93-41A2-9670-C7575EEB34A7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57872-CA77-48A9-ACA3-9858D915B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22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airy Sci Field Trip-crop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50" y="-38936"/>
            <a:ext cx="4133088" cy="3364992"/>
          </a:xfrm>
          <a:prstGeom prst="rect">
            <a:avLst/>
          </a:prstGeom>
        </p:spPr>
      </p:pic>
      <p:pic>
        <p:nvPicPr>
          <p:cNvPr id="23" name="Picture 22" descr="Integrated_Dairy_Facility_Arlington-901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2360"/>
            <a:ext cx="9144000" cy="1746250"/>
          </a:xfrm>
          <a:prstGeom prst="rect">
            <a:avLst/>
          </a:prstGeom>
        </p:spPr>
      </p:pic>
      <p:pic>
        <p:nvPicPr>
          <p:cNvPr id="15" name="Picture 14" descr="Dairy Science logo 4C horz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3378200"/>
            <a:ext cx="4673600" cy="1739900"/>
          </a:xfrm>
          <a:prstGeom prst="rect">
            <a:avLst/>
          </a:prstGeom>
        </p:spPr>
      </p:pic>
      <p:pic>
        <p:nvPicPr>
          <p:cNvPr id="18" name="Picture 17" descr="MSB_Weber_lab07_crop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238" y="3318161"/>
            <a:ext cx="2171700" cy="1892300"/>
          </a:xfrm>
          <a:prstGeom prst="rect">
            <a:avLst/>
          </a:prstGeom>
        </p:spPr>
      </p:pic>
      <p:pic>
        <p:nvPicPr>
          <p:cNvPr id="9" name="Picture 8" descr="Give-Holle with cowcrop2jp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032"/>
            <a:ext cx="5120640" cy="3371088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-38100" y="3318161"/>
            <a:ext cx="7099300" cy="1892300"/>
          </a:xfrm>
          <a:prstGeom prst="rect">
            <a:avLst/>
          </a:prstGeom>
          <a:solidFill>
            <a:srgbClr val="B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airy Science PP RGB horz REV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7" y="3373967"/>
            <a:ext cx="46863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75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18307"/>
            <a:ext cx="5486400" cy="380926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33774"/>
            <a:ext cx="5486400" cy="6384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492D0-4821-0C43-8A35-80E34CFA8A82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D3CE-2D82-3F49-AAEB-DF8054AF2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22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08771"/>
            <a:ext cx="8229600" cy="873333"/>
          </a:xfrm>
        </p:spPr>
        <p:txBody>
          <a:bodyPr/>
          <a:lstStyle/>
          <a:p>
            <a:r>
              <a:rPr lang="en-US" dirty="0" smtClean="0"/>
              <a:t>Header only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492D0-4821-0C43-8A35-80E34CFA8A82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D3CE-2D82-3F49-AAEB-DF8054AF2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60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492D0-4821-0C43-8A35-80E34CFA8A82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D3CE-2D82-3F49-AAEB-DF8054AF245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034410"/>
            <a:ext cx="8229600" cy="1143967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5" name="Picture 4" descr="Dairy Science PP tag 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42" y="1109132"/>
            <a:ext cx="4272084" cy="324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4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492D0-4821-0C43-8A35-80E34CFA8A82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D3CE-2D82-3F49-AAEB-DF8054AF2450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3306763"/>
            <a:ext cx="6845300" cy="1836738"/>
          </a:xfrm>
          <a:prstGeom prst="rect">
            <a:avLst/>
          </a:prstGeom>
          <a:gradFill flip="none" rotWithShape="1">
            <a:gsLst>
              <a:gs pos="0">
                <a:srgbClr val="D2C594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3588385"/>
            <a:ext cx="6845300" cy="1547655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B70000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23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69988" y="1620109"/>
            <a:ext cx="5088953" cy="3593824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492D0-4821-0C43-8A35-80E34CFA8A82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D3CE-2D82-3F49-AAEB-DF8054AF2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50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0" i="0" spc="10">
                <a:solidFill>
                  <a:srgbClr val="95743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Clr>
                <a:srgbClr val="B70000"/>
              </a:buClr>
              <a:buSzPct val="90000"/>
              <a:buFont typeface="Wingdings" charset="2"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 indent="-256032">
              <a:spcBef>
                <a:spcPts val="1176"/>
              </a:spcBef>
              <a:buClr>
                <a:srgbClr val="B70000"/>
              </a:buClr>
              <a:buSzPct val="90000"/>
              <a:buFont typeface="Wingdings" charset="2"/>
              <a:buChar char="§"/>
              <a:defRPr sz="2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005840" indent="-182880">
              <a:spcBef>
                <a:spcPts val="1128"/>
              </a:spcBef>
              <a:buClr>
                <a:srgbClr val="B70000"/>
              </a:buCl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-182880">
              <a:spcBef>
                <a:spcPts val="1080"/>
              </a:spcBef>
              <a:buClr>
                <a:srgbClr val="B70000"/>
              </a:buClr>
              <a:buFont typeface="Arial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492D0-4821-0C43-8A35-80E34CFA8A82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D3CE-2D82-3F49-AAEB-DF8054AF2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18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0" i="0" spc="10">
                <a:solidFill>
                  <a:srgbClr val="95743E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4320" indent="-274320">
              <a:spcBef>
                <a:spcPts val="0"/>
              </a:spcBef>
              <a:buClr>
                <a:srgbClr val="B70000"/>
              </a:buClr>
              <a:buSzPct val="90000"/>
              <a:buFont typeface="Wingdings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40080" indent="-256032">
              <a:spcBef>
                <a:spcPts val="0"/>
              </a:spcBef>
              <a:buClr>
                <a:srgbClr val="B70000"/>
              </a:buClr>
              <a:buSzPct val="90000"/>
              <a:buFont typeface="Wingdings" charset="2"/>
              <a:buChar char="§"/>
              <a:defRPr sz="2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005840" indent="-182880">
              <a:spcBef>
                <a:spcPts val="0"/>
              </a:spcBef>
              <a:buClr>
                <a:srgbClr val="B70000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-182880">
              <a:spcBef>
                <a:spcPts val="0"/>
              </a:spcBef>
              <a:buClr>
                <a:srgbClr val="B70000"/>
              </a:buClr>
              <a:buFont typeface="Arial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spcBef>
                <a:spcPts val="0"/>
              </a:spcBef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492D0-4821-0C43-8A35-80E34CFA8A82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D3CE-2D82-3F49-AAEB-DF8054AF2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79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0" indent="-228600">
              <a:spcAft>
                <a:spcPts val="600"/>
              </a:spcAft>
              <a:defRPr sz="2200"/>
            </a:lvl1pPr>
            <a:lvl2pPr marL="457200" indent="-182880">
              <a:spcAft>
                <a:spcPts val="600"/>
              </a:spcAft>
              <a:defRPr sz="2000"/>
            </a:lvl2pPr>
            <a:lvl3pPr marL="685800" indent="-155448">
              <a:spcAft>
                <a:spcPts val="600"/>
              </a:spcAft>
              <a:defRPr sz="1800"/>
            </a:lvl3pPr>
            <a:lvl4pPr marL="822960" indent="-137160">
              <a:spcAft>
                <a:spcPts val="600"/>
              </a:spcAft>
              <a:defRPr sz="1600"/>
            </a:lvl4pPr>
            <a:lvl5pPr marL="1005840">
              <a:spcAft>
                <a:spcPts val="6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marL="0" indent="-228600">
              <a:spcAft>
                <a:spcPts val="600"/>
              </a:spcAft>
              <a:defRPr sz="2200"/>
            </a:lvl1pPr>
            <a:lvl2pPr marL="457200" indent="-182880">
              <a:spcAft>
                <a:spcPts val="600"/>
              </a:spcAft>
              <a:defRPr sz="2000"/>
            </a:lvl2pPr>
            <a:lvl3pPr marL="685800" indent="-155448">
              <a:spcAft>
                <a:spcPts val="600"/>
              </a:spcAft>
              <a:defRPr sz="1800"/>
            </a:lvl3pPr>
            <a:lvl4pPr marL="822960" indent="-137160">
              <a:spcAft>
                <a:spcPts val="600"/>
              </a:spcAft>
              <a:defRPr sz="1600"/>
            </a:lvl4pPr>
            <a:lvl5pPr marL="1005840" indent="-137160">
              <a:spcAft>
                <a:spcPts val="6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492D0-4821-0C43-8A35-80E34CFA8A82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D3CE-2D82-3F49-AAEB-DF8054AF2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rgbClr val="B7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marL="0" indent="-228600">
              <a:spcBef>
                <a:spcPts val="0"/>
              </a:spcBef>
              <a:spcAft>
                <a:spcPts val="600"/>
              </a:spcAft>
              <a:defRPr sz="2200"/>
            </a:lvl1pPr>
            <a:lvl2pPr marL="457200" indent="-182880">
              <a:spcBef>
                <a:spcPts val="0"/>
              </a:spcBef>
              <a:spcAft>
                <a:spcPts val="600"/>
              </a:spcAft>
              <a:defRPr sz="2000"/>
            </a:lvl2pPr>
            <a:lvl3pPr marL="685800" indent="-137160">
              <a:spcBef>
                <a:spcPts val="0"/>
              </a:spcBef>
              <a:spcAft>
                <a:spcPts val="600"/>
              </a:spcAft>
              <a:defRPr sz="1800"/>
            </a:lvl3pPr>
            <a:lvl4pPr marL="914400" indent="-137160">
              <a:spcBef>
                <a:spcPts val="0"/>
              </a:spcBef>
              <a:spcAft>
                <a:spcPts val="600"/>
              </a:spcAft>
              <a:defRPr sz="1600"/>
            </a:lvl4pPr>
            <a:lvl5pPr marL="1143000" indent="-137160">
              <a:spcBef>
                <a:spcPts val="0"/>
              </a:spcBef>
              <a:spcAft>
                <a:spcPts val="600"/>
              </a:spcAft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rgbClr val="B7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marL="0" indent="-228600">
              <a:spcBef>
                <a:spcPts val="0"/>
              </a:spcBef>
              <a:spcAft>
                <a:spcPts val="600"/>
              </a:spcAft>
              <a:defRPr sz="2200"/>
            </a:lvl1pPr>
            <a:lvl2pPr marL="457200" indent="-182880">
              <a:spcBef>
                <a:spcPts val="0"/>
              </a:spcBef>
              <a:spcAft>
                <a:spcPts val="600"/>
              </a:spcAft>
              <a:defRPr sz="2000"/>
            </a:lvl2pPr>
            <a:lvl3pPr marL="685800" indent="-137160">
              <a:spcBef>
                <a:spcPts val="0"/>
              </a:spcBef>
              <a:spcAft>
                <a:spcPts val="600"/>
              </a:spcAft>
              <a:defRPr sz="1800"/>
            </a:lvl3pPr>
            <a:lvl4pPr marL="914400" indent="-137160">
              <a:spcBef>
                <a:spcPts val="0"/>
              </a:spcBef>
              <a:spcAft>
                <a:spcPts val="600"/>
              </a:spcAft>
              <a:defRPr sz="1600"/>
            </a:lvl4pPr>
            <a:lvl5pPr marL="1143000">
              <a:spcBef>
                <a:spcPts val="0"/>
              </a:spcBef>
              <a:spcAft>
                <a:spcPts val="600"/>
              </a:spcAft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492D0-4821-0C43-8A35-80E34CFA8A82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D3CE-2D82-3F49-AAEB-DF8054AF2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54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9849" y="4215385"/>
            <a:ext cx="7154863" cy="1362075"/>
          </a:xfrm>
        </p:spPr>
        <p:txBody>
          <a:bodyPr anchor="t">
            <a:normAutofit/>
          </a:bodyPr>
          <a:lstStyle>
            <a:lvl1pPr algn="l">
              <a:defRPr sz="3000" b="0" i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9850" y="2487114"/>
            <a:ext cx="715486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B7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492D0-4821-0C43-8A35-80E34CFA8A82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D3CE-2D82-3F49-AAEB-DF8054AF2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5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8551"/>
            <a:ext cx="3008313" cy="806520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98550"/>
            <a:ext cx="4911308" cy="5027613"/>
          </a:xfrm>
        </p:spPr>
        <p:txBody>
          <a:bodyPr/>
          <a:lstStyle>
            <a:lvl1pPr marL="0" indent="-228600">
              <a:spcAft>
                <a:spcPts val="1200"/>
              </a:spcAft>
              <a:defRPr sz="2400"/>
            </a:lvl1pPr>
            <a:lvl2pPr marL="457200" indent="-228600">
              <a:spcAft>
                <a:spcPts val="1200"/>
              </a:spcAft>
              <a:defRPr sz="2200"/>
            </a:lvl2pPr>
            <a:lvl3pPr marL="640080">
              <a:spcAft>
                <a:spcPts val="1200"/>
              </a:spcAft>
              <a:defRPr sz="2000"/>
            </a:lvl3pPr>
            <a:lvl4pPr marL="822960" indent="-137160">
              <a:spcAft>
                <a:spcPts val="1200"/>
              </a:spcAft>
              <a:defRPr sz="1800"/>
            </a:lvl4pPr>
            <a:lvl5pPr marL="1005840">
              <a:spcAft>
                <a:spcPts val="1200"/>
              </a:spcAft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06665"/>
            <a:ext cx="3008313" cy="40194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492D0-4821-0C43-8A35-80E34CFA8A82}" type="datetimeFigureOut">
              <a:rPr lang="en-US" smtClean="0"/>
              <a:t>10/22/2014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9D3CE-2D82-3F49-AAEB-DF8054AF2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88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34528"/>
            <a:ext cx="8229600" cy="73025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47340"/>
            <a:ext cx="8229600" cy="45259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2484"/>
            <a:ext cx="9144000" cy="68490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D2C59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511509"/>
            <a:ext cx="9143999" cy="346491"/>
          </a:xfrm>
          <a:prstGeom prst="rect">
            <a:avLst/>
          </a:prstGeom>
          <a:gradFill flip="none" rotWithShape="1">
            <a:gsLst>
              <a:gs pos="0">
                <a:srgbClr val="D2C594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86590"/>
            <a:ext cx="21336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492D0-4821-0C43-8A35-80E34CFA8A82}" type="datetimeFigureOut">
              <a:rPr lang="en-US" smtClean="0"/>
              <a:pPr/>
              <a:t>10/22/2014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86590"/>
            <a:ext cx="28956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86590"/>
            <a:ext cx="2133600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9D3CE-2D82-3F49-AAEB-DF8054AF24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Cows UW-Madison-crop4top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06" y="73404"/>
            <a:ext cx="813816" cy="548640"/>
          </a:xfrm>
          <a:prstGeom prst="rect">
            <a:avLst/>
          </a:prstGeom>
        </p:spPr>
      </p:pic>
      <p:pic>
        <p:nvPicPr>
          <p:cNvPr id="11" name="Picture 10" descr="Dairy Sci Students-crop4top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592" y="73404"/>
            <a:ext cx="835152" cy="548640"/>
          </a:xfrm>
          <a:prstGeom prst="rect">
            <a:avLst/>
          </a:prstGeom>
        </p:spPr>
      </p:pic>
      <p:pic>
        <p:nvPicPr>
          <p:cNvPr id="12" name="Picture 11" descr="Fball_Illinois_buckycrop4top.jp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42" y="73404"/>
            <a:ext cx="676656" cy="548640"/>
          </a:xfrm>
          <a:prstGeom prst="rect">
            <a:avLst/>
          </a:prstGeom>
        </p:spPr>
      </p:pic>
      <p:pic>
        <p:nvPicPr>
          <p:cNvPr id="13" name="Picture 12" descr="Dairy Science PP RGB horz.eps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489" y="22541"/>
            <a:ext cx="1699495" cy="6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62" r:id="rId5"/>
    <p:sldLayoutId id="2147483652" r:id="rId6"/>
    <p:sldLayoutId id="2147483653" r:id="rId7"/>
    <p:sldLayoutId id="2147483651" r:id="rId8"/>
    <p:sldLayoutId id="2147483656" r:id="rId9"/>
    <p:sldLayoutId id="2147483657" r:id="rId10"/>
    <p:sldLayoutId id="2147483654" r:id="rId11"/>
    <p:sldLayoutId id="2147483655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3600" kern="1200">
          <a:ln>
            <a:noFill/>
          </a:ln>
          <a:solidFill>
            <a:srgbClr val="9B8054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457200" rtl="0" eaLnBrk="1" latinLnBrk="0" hangingPunct="1">
        <a:spcBef>
          <a:spcPts val="0"/>
        </a:spcBef>
        <a:spcAft>
          <a:spcPts val="1200"/>
        </a:spcAft>
        <a:buClr>
          <a:srgbClr val="B70000"/>
        </a:buClr>
        <a:buSzPct val="90000"/>
        <a:buFont typeface="Wingdings" charset="2"/>
        <a:buChar char="§"/>
        <a:defRPr sz="2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256032" algn="l" defTabSz="457200" rtl="0" eaLnBrk="1" latinLnBrk="0" hangingPunct="1">
        <a:spcBef>
          <a:spcPts val="0"/>
        </a:spcBef>
        <a:spcAft>
          <a:spcPts val="1200"/>
        </a:spcAft>
        <a:buClr>
          <a:srgbClr val="B70000"/>
        </a:buClr>
        <a:buSzPct val="90000"/>
        <a:buFont typeface="Wingdings" charset="2"/>
        <a:buChar char="§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005840" indent="-182880" algn="l" defTabSz="457200" rtl="0" eaLnBrk="1" latinLnBrk="0" hangingPunct="1">
        <a:spcBef>
          <a:spcPts val="0"/>
        </a:spcBef>
        <a:spcAft>
          <a:spcPts val="1200"/>
        </a:spcAft>
        <a:buClr>
          <a:srgbClr val="B70000"/>
        </a:buClr>
        <a:buFont typeface="Arial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600" indent="-182880" algn="l" defTabSz="457200" rtl="0" eaLnBrk="1" latinLnBrk="0" hangingPunct="1">
        <a:spcBef>
          <a:spcPts val="0"/>
        </a:spcBef>
        <a:spcAft>
          <a:spcPts val="1200"/>
        </a:spcAft>
        <a:buClr>
          <a:srgbClr val="B70000"/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137160" algn="l" defTabSz="457200" rtl="0" eaLnBrk="1" latinLnBrk="0" hangingPunct="1">
        <a:spcBef>
          <a:spcPts val="0"/>
        </a:spcBef>
        <a:spcAft>
          <a:spcPts val="1200"/>
        </a:spcAft>
        <a:buClr>
          <a:srgbClr val="B70000"/>
        </a:buClr>
        <a:buFont typeface="Arial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569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1398"/>
            <a:ext cx="8229600" cy="730250"/>
          </a:xfrm>
        </p:spPr>
        <p:txBody>
          <a:bodyPr/>
          <a:lstStyle/>
          <a:p>
            <a:r>
              <a:rPr lang="en-US" b="1" dirty="0" smtClean="0"/>
              <a:t>Academic Analytics Profile</a:t>
            </a:r>
            <a:endParaRPr lang="en-US" b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693435" y="1933605"/>
            <a:ext cx="3407433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Ranking among 62 animal science programs nationwide</a:t>
            </a:r>
          </a:p>
          <a:p>
            <a:pPr lvl="1"/>
            <a:r>
              <a:rPr lang="en-US" dirty="0" smtClean="0"/>
              <a:t>48</a:t>
            </a:r>
            <a:r>
              <a:rPr lang="en-US" baseline="30000" dirty="0" smtClean="0"/>
              <a:t>th</a:t>
            </a:r>
            <a:r>
              <a:rPr lang="en-US" dirty="0" smtClean="0"/>
              <a:t> in number of faculty</a:t>
            </a:r>
          </a:p>
          <a:p>
            <a:pPr lvl="1"/>
            <a:r>
              <a:rPr lang="en-US" dirty="0" smtClean="0"/>
              <a:t>17</a:t>
            </a:r>
            <a:r>
              <a:rPr lang="en-US" baseline="30000" dirty="0" smtClean="0"/>
              <a:t>th</a:t>
            </a:r>
            <a:r>
              <a:rPr lang="en-US" dirty="0" smtClean="0"/>
              <a:t> in total journal articles</a:t>
            </a:r>
          </a:p>
          <a:p>
            <a:pPr lvl="1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in articles per faculty</a:t>
            </a:r>
          </a:p>
          <a:p>
            <a:pPr lvl="1"/>
            <a:r>
              <a:rPr lang="en-US" dirty="0" smtClean="0"/>
              <a:t>17</a:t>
            </a:r>
            <a:r>
              <a:rPr lang="en-US" baseline="30000" dirty="0" smtClean="0"/>
              <a:t>th</a:t>
            </a:r>
            <a:r>
              <a:rPr lang="en-US" dirty="0" smtClean="0"/>
              <a:t> in total citations</a:t>
            </a:r>
          </a:p>
          <a:p>
            <a:pPr lvl="1"/>
            <a:r>
              <a:rPr lang="en-US" dirty="0" smtClean="0"/>
              <a:t>6</a:t>
            </a:r>
            <a:r>
              <a:rPr lang="en-US" baseline="30000" dirty="0" smtClean="0"/>
              <a:t>th</a:t>
            </a:r>
            <a:r>
              <a:rPr lang="en-US" dirty="0" smtClean="0"/>
              <a:t> in citations per faculty</a:t>
            </a:r>
          </a:p>
          <a:p>
            <a:pPr lvl="1"/>
            <a:r>
              <a:rPr lang="en-US" dirty="0" smtClean="0"/>
              <a:t>6</a:t>
            </a:r>
            <a:r>
              <a:rPr lang="en-US" baseline="30000" dirty="0" smtClean="0"/>
              <a:t>th</a:t>
            </a:r>
            <a:r>
              <a:rPr lang="en-US" dirty="0" smtClean="0"/>
              <a:t> in total awards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in awards per faculty</a:t>
            </a:r>
          </a:p>
          <a:p>
            <a:pPr lvl="1"/>
            <a:r>
              <a:rPr lang="en-US" dirty="0" smtClean="0"/>
              <a:t>23</a:t>
            </a:r>
            <a:r>
              <a:rPr lang="en-US" baseline="30000" dirty="0" smtClean="0"/>
              <a:t>rd</a:t>
            </a:r>
            <a:r>
              <a:rPr lang="en-US" dirty="0" smtClean="0"/>
              <a:t> in total grant dollars</a:t>
            </a:r>
          </a:p>
          <a:p>
            <a:pPr lvl="1"/>
            <a:r>
              <a:rPr lang="en-US" dirty="0" smtClean="0"/>
              <a:t>16</a:t>
            </a:r>
            <a:r>
              <a:rPr lang="en-US" baseline="30000" dirty="0" smtClean="0"/>
              <a:t>th</a:t>
            </a:r>
            <a:r>
              <a:rPr lang="en-US" dirty="0" smtClean="0"/>
              <a:t> in grant dollars per faculty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in overall faculty scholarly productivity index</a:t>
            </a:r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4" y="1532768"/>
            <a:ext cx="5486400" cy="522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70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287" y="891398"/>
            <a:ext cx="8652294" cy="730250"/>
          </a:xfrm>
        </p:spPr>
        <p:txBody>
          <a:bodyPr>
            <a:normAutofit/>
          </a:bodyPr>
          <a:lstStyle/>
          <a:p>
            <a:r>
              <a:rPr lang="en-US" b="1" dirty="0" smtClean="0"/>
              <a:t>Departmental Trends in the Past Decade</a:t>
            </a:r>
            <a:endParaRPr 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795633"/>
              </p:ext>
            </p:extLst>
          </p:nvPr>
        </p:nvGraphicFramePr>
        <p:xfrm>
          <a:off x="51763" y="1585337"/>
          <a:ext cx="9037040" cy="5120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693392"/>
                <a:gridCol w="693392"/>
                <a:gridCol w="693392"/>
                <a:gridCol w="693392"/>
                <a:gridCol w="693392"/>
                <a:gridCol w="693392"/>
                <a:gridCol w="693392"/>
                <a:gridCol w="693392"/>
                <a:gridCol w="693392"/>
                <a:gridCol w="693392"/>
              </a:tblGrid>
              <a:tr h="465513">
                <a:tc>
                  <a:txBody>
                    <a:bodyPr/>
                    <a:lstStyle/>
                    <a:p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2013</a:t>
                      </a:r>
                    </a:p>
                  </a:txBody>
                  <a:tcPr marL="9525" marR="9525" marT="9525" marB="0" anchor="ctr"/>
                </a:tc>
              </a:tr>
              <a:tr h="465513">
                <a:tc>
                  <a:txBody>
                    <a:bodyPr/>
                    <a:lstStyle/>
                    <a:p>
                      <a:r>
                        <a:rPr lang="en-US" sz="1300" b="1" dirty="0" smtClean="0"/>
                        <a:t>Faculty Members (n)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11.4</a:t>
                      </a:r>
                    </a:p>
                  </a:txBody>
                  <a:tcPr marL="9525" marR="9525" marT="9525" marB="0" anchor="ctr"/>
                </a:tc>
              </a:tr>
              <a:tr h="465513">
                <a:tc>
                  <a:txBody>
                    <a:bodyPr/>
                    <a:lstStyle/>
                    <a:p>
                      <a:r>
                        <a:rPr lang="en-US" sz="1300" b="0" dirty="0" smtClean="0"/>
                        <a:t>          % of CALS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4.8</a:t>
                      </a:r>
                      <a:endParaRPr lang="en-US" sz="1200" b="0" dirty="0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</a:t>
                      </a:r>
                    </a:p>
                  </a:txBody>
                  <a:tcPr marL="9525" marR="9525" marT="9525" marB="0" anchor="ctr"/>
                </a:tc>
              </a:tr>
              <a:tr h="465513">
                <a:tc>
                  <a:txBody>
                    <a:bodyPr/>
                    <a:lstStyle/>
                    <a:p>
                      <a:r>
                        <a:rPr lang="en-US" sz="1300" b="1" dirty="0" smtClean="0"/>
                        <a:t>Undergraduate Students (n)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9525" marR="9525" marT="9525" marB="0" anchor="ctr"/>
                </a:tc>
              </a:tr>
              <a:tr h="465513">
                <a:tc>
                  <a:txBody>
                    <a:bodyPr/>
                    <a:lstStyle/>
                    <a:p>
                      <a:r>
                        <a:rPr lang="en-US" sz="1300" b="0" dirty="0" smtClean="0"/>
                        <a:t>          % of CALS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2.1</a:t>
                      </a:r>
                    </a:p>
                  </a:txBody>
                  <a:tcPr marL="9525" marR="9525" marT="9525" marB="0" anchor="ctr"/>
                </a:tc>
              </a:tr>
              <a:tr h="465513">
                <a:tc>
                  <a:txBody>
                    <a:bodyPr/>
                    <a:lstStyle/>
                    <a:p>
                      <a:r>
                        <a:rPr lang="en-US" sz="1300" b="1" dirty="0" smtClean="0"/>
                        <a:t>Graduate Students (n)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9525" marR="9525" marT="9525" marB="0" anchor="ctr"/>
                </a:tc>
              </a:tr>
              <a:tr h="465513">
                <a:tc>
                  <a:txBody>
                    <a:bodyPr/>
                    <a:lstStyle/>
                    <a:p>
                      <a:r>
                        <a:rPr lang="en-US" sz="1300" b="0" dirty="0" smtClean="0"/>
                        <a:t>          % of CALS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3.7</a:t>
                      </a:r>
                    </a:p>
                  </a:txBody>
                  <a:tcPr marL="9525" marR="9525" marT="9525" marB="0" anchor="ctr"/>
                </a:tc>
              </a:tr>
              <a:tr h="465513">
                <a:tc>
                  <a:txBody>
                    <a:bodyPr/>
                    <a:lstStyle/>
                    <a:p>
                      <a:r>
                        <a:rPr lang="en-US" sz="1300" b="1" dirty="0" smtClean="0"/>
                        <a:t>Federal Awards ($)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850,770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194,234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37,314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752,406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867,884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1,295,415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2,826,147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895,176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1,011,801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372,538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65513">
                <a:tc>
                  <a:txBody>
                    <a:bodyPr/>
                    <a:lstStyle/>
                    <a:p>
                      <a:r>
                        <a:rPr lang="en-US" sz="1300" b="0" dirty="0" smtClean="0"/>
                        <a:t>          % of CALS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ctr"/>
                </a:tc>
              </a:tr>
              <a:tr h="465513">
                <a:tc>
                  <a:txBody>
                    <a:bodyPr/>
                    <a:lstStyle/>
                    <a:p>
                      <a:r>
                        <a:rPr lang="en-US" sz="1300" b="1" dirty="0" smtClean="0"/>
                        <a:t>Non-Federal Awards ($)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519,870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735,271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632,406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1,108,196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836,510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815,519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1,436,245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563,336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511,276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586,504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65513">
                <a:tc>
                  <a:txBody>
                    <a:bodyPr/>
                    <a:lstStyle/>
                    <a:p>
                      <a:r>
                        <a:rPr lang="en-US" sz="1300" b="0" dirty="0" smtClean="0"/>
                        <a:t>          % of CALS</a:t>
                      </a:r>
                      <a:endParaRPr 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3.7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62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1398"/>
            <a:ext cx="8229600" cy="730250"/>
          </a:xfrm>
        </p:spPr>
        <p:txBody>
          <a:bodyPr/>
          <a:lstStyle/>
          <a:p>
            <a:r>
              <a:rPr lang="en-US" b="1" dirty="0" smtClean="0"/>
              <a:t>USDA-AFRI Integrated Repro Project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6" y="1495857"/>
            <a:ext cx="4572000" cy="532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908429" y="1933605"/>
            <a:ext cx="4218317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Cabrera et al. Integrated Reproduction Project</a:t>
            </a:r>
          </a:p>
          <a:p>
            <a:pPr lvl="1"/>
            <a:r>
              <a:rPr lang="en-US" dirty="0" smtClean="0"/>
              <a:t>65 letters of intent</a:t>
            </a:r>
          </a:p>
          <a:p>
            <a:pPr lvl="1"/>
            <a:r>
              <a:rPr lang="en-US" dirty="0" smtClean="0"/>
              <a:t>22 full proposals</a:t>
            </a:r>
          </a:p>
          <a:p>
            <a:pPr lvl="1"/>
            <a:r>
              <a:rPr lang="en-US" dirty="0" smtClean="0"/>
              <a:t>#1 ranked proposal</a:t>
            </a:r>
          </a:p>
          <a:p>
            <a:pPr lvl="1"/>
            <a:r>
              <a:rPr lang="en-US" dirty="0" smtClean="0"/>
              <a:t>$1 million for 5 years</a:t>
            </a:r>
          </a:p>
          <a:p>
            <a:pPr lvl="1"/>
            <a:r>
              <a:rPr lang="en-US" dirty="0" smtClean="0"/>
              <a:t>Team of 6 scientists</a:t>
            </a:r>
          </a:p>
          <a:p>
            <a:pPr lvl="1"/>
            <a:r>
              <a:rPr lang="en-US" dirty="0" smtClean="0"/>
              <a:t>All UW-Madison Dairy Science</a:t>
            </a:r>
          </a:p>
          <a:p>
            <a:pPr lvl="1"/>
            <a:r>
              <a:rPr lang="en-US" dirty="0" smtClean="0"/>
              <a:t>No subcontracts!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762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mpus_life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campus_life (1).potx</Template>
  <TotalTime>1590</TotalTime>
  <Words>257</Words>
  <Application>Microsoft Office PowerPoint</Application>
  <PresentationFormat>On-screen Show (4:3)</PresentationFormat>
  <Paragraphs>142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campus_life (1)</vt:lpstr>
      <vt:lpstr>PowerPoint Presentation</vt:lpstr>
      <vt:lpstr>Academic Analytics Profile</vt:lpstr>
      <vt:lpstr>Departmental Trends in the Past Decade</vt:lpstr>
      <vt:lpstr>USDA-AFRI Integrated Repro Project</vt:lpstr>
    </vt:vector>
  </TitlesOfParts>
  <Company>University of Wisconsin Madison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Rinehart</dc:creator>
  <cp:lastModifiedBy>Bucky</cp:lastModifiedBy>
  <cp:revision>242</cp:revision>
  <cp:lastPrinted>2014-01-02T23:11:42Z</cp:lastPrinted>
  <dcterms:created xsi:type="dcterms:W3CDTF">2012-12-28T13:58:39Z</dcterms:created>
  <dcterms:modified xsi:type="dcterms:W3CDTF">2014-10-22T17:20:04Z</dcterms:modified>
</cp:coreProperties>
</file>